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9" r:id="rId2"/>
    <p:sldId id="295" r:id="rId3"/>
    <p:sldId id="296" r:id="rId4"/>
    <p:sldId id="293" r:id="rId5"/>
    <p:sldId id="294" r:id="rId6"/>
    <p:sldId id="297" r:id="rId7"/>
    <p:sldId id="298" r:id="rId8"/>
    <p:sldId id="299" r:id="rId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3419" autoAdjust="0"/>
  </p:normalViewPr>
  <p:slideViewPr>
    <p:cSldViewPr snapToGrid="0">
      <p:cViewPr varScale="1">
        <p:scale>
          <a:sx n="46" d="100"/>
          <a:sy n="46" d="100"/>
        </p:scale>
        <p:origin x="146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321938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/>
          <a:lstStyle>
            <a:lvl1pPr marL="1079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Righ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sz="half" idx="1"/>
          </p:nvPr>
        </p:nvSpPr>
        <p:spPr>
          <a:xfrm>
            <a:off x="59309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2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3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pic" sz="half" idx="13"/>
          </p:nvPr>
        </p:nvSpPr>
        <p:spPr>
          <a:xfrm>
            <a:off x="749300" y="5207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sz="half" idx="14"/>
          </p:nvPr>
        </p:nvSpPr>
        <p:spPr>
          <a:xfrm>
            <a:off x="4648200" y="49403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 numCol="2" spcCol="511175" anchor="t"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1397000" y="762000"/>
            <a:ext cx="10223500" cy="8255000"/>
          </a:xfrm>
          <a:prstGeom prst="rect">
            <a:avLst/>
          </a:prstGeom>
        </p:spPr>
        <p:txBody>
          <a:bodyPr/>
          <a:lstStyle>
            <a:lvl1pPr marL="1079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397000" y="4241800"/>
            <a:ext cx="10223500" cy="22098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pic" idx="13"/>
          </p:nvPr>
        </p:nvSpPr>
        <p:spPr>
          <a:xfrm>
            <a:off x="1422400" y="3378200"/>
            <a:ext cx="10160000" cy="5321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7975600" y="1574800"/>
            <a:ext cx="3505200" cy="72898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574800" y="1536700"/>
            <a:ext cx="5905500" cy="30734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7000"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"/>
          </p:nvPr>
        </p:nvSpPr>
        <p:spPr>
          <a:xfrm>
            <a:off x="1587500" y="4851400"/>
            <a:ext cx="5905500" cy="4165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1pPr>
            <a:lvl2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2pPr>
            <a:lvl3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3pPr>
            <a:lvl4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4pPr>
            <a:lvl5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pic" sz="quarter" idx="13"/>
          </p:nvPr>
        </p:nvSpPr>
        <p:spPr>
          <a:xfrm>
            <a:off x="7493000" y="3302000"/>
            <a:ext cx="4102100" cy="54737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785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Lef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titleStyle>
    <p:bodyStyle>
      <a:lvl1pPr marL="889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1333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1778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2222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2667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30226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3782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7338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894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 smtClean="0"/>
              <a:t>LA CLOCHETTE</a:t>
            </a:r>
            <a:br>
              <a:rPr lang="en-US" b="1" dirty="0" smtClean="0"/>
            </a:br>
            <a:r>
              <a:rPr lang="en-US" sz="4800" i="1" dirty="0" smtClean="0"/>
              <a:t>Fill in the blanks using the words below</a:t>
            </a:r>
            <a:endParaRPr sz="3200" i="1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761999" y="3455168"/>
            <a:ext cx="10374584" cy="5281663"/>
          </a:xfrm>
          <a:prstGeom prst="rect">
            <a:avLst/>
          </a:prstGeom>
        </p:spPr>
        <p:txBody>
          <a:bodyPr/>
          <a:lstStyle/>
          <a:p>
            <a:pPr marL="395288" indent="-395288">
              <a:buSzPct val="100000"/>
              <a:buFont typeface="+mj-lt"/>
              <a:buAutoNum type="arabicPeriod"/>
            </a:pPr>
            <a:r>
              <a:rPr lang="fr-FR" sz="3400" dirty="0" smtClean="0">
                <a:solidFill>
                  <a:schemeClr val="tx1"/>
                </a:solidFill>
              </a:rPr>
              <a:t>J’______ besoin d’un papier.</a:t>
            </a:r>
          </a:p>
          <a:p>
            <a:pPr marL="395288" indent="-395288">
              <a:buSzPct val="100000"/>
              <a:buFont typeface="+mj-lt"/>
              <a:buAutoNum type="arabicPeriod"/>
            </a:pPr>
            <a:r>
              <a:rPr lang="fr-FR" sz="3400" dirty="0" smtClean="0">
                <a:solidFill>
                  <a:schemeClr val="tx1"/>
                </a:solidFill>
              </a:rPr>
              <a:t> Je _______ par terre pour déjeuner.</a:t>
            </a:r>
          </a:p>
          <a:p>
            <a:pPr marL="395288" indent="-395288">
              <a:buSzPct val="100000"/>
              <a:buFont typeface="+mj-lt"/>
              <a:buAutoNum type="arabicPeriod"/>
            </a:pPr>
            <a:r>
              <a:rPr lang="fr-FR" sz="3400" dirty="0" smtClean="0">
                <a:solidFill>
                  <a:schemeClr val="tx1"/>
                </a:solidFill>
              </a:rPr>
              <a:t>Je _______ au parc avec mes amis.</a:t>
            </a:r>
          </a:p>
          <a:p>
            <a:pPr marL="395288" indent="-395288">
              <a:buSzPct val="100000"/>
              <a:buFont typeface="+mj-lt"/>
              <a:buAutoNum type="arabicPeriod"/>
            </a:pPr>
            <a:r>
              <a:rPr lang="fr-FR" sz="3400" dirty="0" smtClean="0">
                <a:solidFill>
                  <a:schemeClr val="tx1"/>
                </a:solidFill>
              </a:rPr>
              <a:t>Je ______ de la glace!</a:t>
            </a:r>
          </a:p>
          <a:p>
            <a:pPr marL="395288" indent="-395288">
              <a:buSzPct val="100000"/>
              <a:buFont typeface="+mj-lt"/>
              <a:buAutoNum type="arabicPeriod"/>
            </a:pPr>
            <a:r>
              <a:rPr lang="fr-FR" sz="3400" dirty="0" smtClean="0">
                <a:solidFill>
                  <a:schemeClr val="tx1"/>
                </a:solidFill>
              </a:rPr>
              <a:t>Je ________ très heureuse.</a:t>
            </a:r>
            <a:endParaRPr lang="fr-FR" sz="3200" dirty="0">
              <a:solidFill>
                <a:schemeClr val="tx1"/>
              </a:solidFill>
            </a:endParaRPr>
          </a:p>
        </p:txBody>
      </p:sp>
      <p:sp>
        <p:nvSpPr>
          <p:cNvPr id="5" name="Shape 168"/>
          <p:cNvSpPr txBox="1">
            <a:spLocks/>
          </p:cNvSpPr>
          <p:nvPr/>
        </p:nvSpPr>
        <p:spPr>
          <a:xfrm>
            <a:off x="0" y="2780916"/>
            <a:ext cx="13004800" cy="10945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1079500" marR="0" indent="-7620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60000"/>
              <a:buFontTx/>
              <a:buBlip>
                <a:blip r:embed="rId2"/>
              </a:buBlip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1524000" marR="0" indent="-7620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60000"/>
              <a:buFontTx/>
              <a:buBlip>
                <a:blip r:embed="rId2"/>
              </a:buBlip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2pPr>
            <a:lvl3pPr marL="1968500" marR="0" indent="-7620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60000"/>
              <a:buFontTx/>
              <a:buBlip>
                <a:blip r:embed="rId2"/>
              </a:buBlip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3pPr>
            <a:lvl4pPr marL="2413000" marR="0" indent="-7620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60000"/>
              <a:buFontTx/>
              <a:buBlip>
                <a:blip r:embed="rId2"/>
              </a:buBlip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4pPr>
            <a:lvl5pPr marL="2857500" marR="0" indent="-7620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60000"/>
              <a:buFontTx/>
              <a:buBlip>
                <a:blip r:embed="rId2"/>
              </a:buBlip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5pPr>
            <a:lvl6pPr marL="3022600" marR="0" indent="-5715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3378200" marR="0" indent="-5715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3733800" marR="0" indent="-5715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4089400" marR="0" indent="-5715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indent="0" hangingPunct="1">
              <a:buSzPct val="100000"/>
              <a:buNone/>
            </a:pPr>
            <a:r>
              <a:rPr lang="fr-FR" sz="4800" b="1" dirty="0">
                <a:solidFill>
                  <a:schemeClr val="bg1"/>
                </a:solidFill>
              </a:rPr>
              <a:t>m</a:t>
            </a:r>
            <a:r>
              <a:rPr lang="fr-FR" sz="4800" b="1" dirty="0" smtClean="0">
                <a:solidFill>
                  <a:schemeClr val="bg1"/>
                </a:solidFill>
              </a:rPr>
              <a:t>’assieds		me sens		vais		veux		ai</a:t>
            </a:r>
            <a:endParaRPr lang="fr-FR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 smtClean="0"/>
              <a:t>“Je </a:t>
            </a:r>
            <a:r>
              <a:rPr lang="en-US" b="1" dirty="0" err="1" smtClean="0"/>
              <a:t>veux</a:t>
            </a:r>
            <a:r>
              <a:rPr lang="en-US" b="1" dirty="0" smtClean="0"/>
              <a:t>”</a:t>
            </a:r>
            <a:br>
              <a:rPr lang="en-US" b="1" dirty="0" smtClean="0"/>
            </a:br>
            <a:r>
              <a:rPr lang="en-US" b="1" cap="none" dirty="0" smtClean="0"/>
              <a:t>par </a:t>
            </a:r>
            <a:r>
              <a:rPr lang="en-US" b="1" cap="none" dirty="0" err="1" smtClean="0"/>
              <a:t>Zaz</a:t>
            </a:r>
            <a:endParaRPr lang="en-US" sz="3200" i="1" cap="none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591206" y="3735338"/>
            <a:ext cx="9858501" cy="3642208"/>
          </a:xfrm>
          <a:prstGeom prst="rect">
            <a:avLst/>
          </a:prstGeom>
        </p:spPr>
        <p:txBody>
          <a:bodyPr/>
          <a:lstStyle/>
          <a:p>
            <a:pPr marL="0" indent="0">
              <a:buSzPct val="100000"/>
              <a:buNone/>
            </a:pPr>
            <a:r>
              <a:rPr lang="fr-FR" sz="3400" dirty="0" smtClean="0">
                <a:solidFill>
                  <a:schemeClr val="tx1"/>
                </a:solidFill>
              </a:rPr>
              <a:t>Est-ce que tu aimes la mélodie de la chanson?</a:t>
            </a:r>
          </a:p>
          <a:p>
            <a:pPr marL="0" indent="0">
              <a:buSzPct val="100000"/>
              <a:buNone/>
            </a:pPr>
            <a:r>
              <a:rPr lang="fr-FR" sz="3400" dirty="0">
                <a:solidFill>
                  <a:schemeClr val="tx1"/>
                </a:solidFill>
              </a:rPr>
              <a:t>Est-ce que tu penses que la mélodie est joyeuse ou triste?</a:t>
            </a:r>
          </a:p>
          <a:p>
            <a:pPr marL="0" indent="0">
              <a:buSzPct val="100000"/>
              <a:buNone/>
            </a:pPr>
            <a:r>
              <a:rPr lang="fr-FR" sz="3400" dirty="0" smtClean="0">
                <a:solidFill>
                  <a:schemeClr val="tx1"/>
                </a:solidFill>
              </a:rPr>
              <a:t>Est-ce que tu penses que </a:t>
            </a:r>
            <a:r>
              <a:rPr lang="fr-FR" sz="3400" dirty="0" err="1" smtClean="0">
                <a:solidFill>
                  <a:schemeClr val="tx1"/>
                </a:solidFill>
              </a:rPr>
              <a:t>Zaz</a:t>
            </a:r>
            <a:r>
              <a:rPr lang="fr-FR" sz="3400" dirty="0" smtClean="0">
                <a:solidFill>
                  <a:schemeClr val="tx1"/>
                </a:solidFill>
              </a:rPr>
              <a:t> chante bien? (Tu aimes sa voix?)</a:t>
            </a:r>
          </a:p>
        </p:txBody>
      </p:sp>
    </p:spTree>
    <p:extLst>
      <p:ext uri="{BB962C8B-B14F-4D97-AF65-F5344CB8AC3E}">
        <p14:creationId xmlns:p14="http://schemas.microsoft.com/office/powerpoint/2010/main" val="1001272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 smtClean="0"/>
              <a:t>“Je </a:t>
            </a:r>
            <a:r>
              <a:rPr lang="en-US" b="1" dirty="0" err="1" smtClean="0"/>
              <a:t>veux</a:t>
            </a:r>
            <a:r>
              <a:rPr lang="en-US" b="1" dirty="0" smtClean="0"/>
              <a:t>”</a:t>
            </a:r>
            <a:br>
              <a:rPr lang="en-US" b="1" dirty="0" smtClean="0"/>
            </a:br>
            <a:r>
              <a:rPr lang="en-US" b="1" cap="none" dirty="0" smtClean="0"/>
              <a:t>par </a:t>
            </a:r>
            <a:r>
              <a:rPr lang="en-US" b="1" cap="none" dirty="0" err="1" smtClean="0"/>
              <a:t>Zaz</a:t>
            </a:r>
            <a:endParaRPr lang="en-US" sz="3200" i="1" cap="none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591206" y="3735337"/>
            <a:ext cx="9858501" cy="3309699"/>
          </a:xfrm>
          <a:prstGeom prst="rect">
            <a:avLst/>
          </a:prstGeom>
        </p:spPr>
        <p:txBody>
          <a:bodyPr/>
          <a:lstStyle/>
          <a:p>
            <a:pPr marL="0" indent="0">
              <a:buSzPct val="100000"/>
              <a:buNone/>
            </a:pPr>
            <a:r>
              <a:rPr lang="fr-FR" sz="3400" dirty="0" smtClean="0">
                <a:solidFill>
                  <a:schemeClr val="tx1"/>
                </a:solidFill>
              </a:rPr>
              <a:t>Est-ce que tu aimes le message de la chanson?</a:t>
            </a:r>
          </a:p>
          <a:p>
            <a:pPr marL="0" indent="0">
              <a:buSzPct val="100000"/>
              <a:buNone/>
            </a:pPr>
            <a:r>
              <a:rPr lang="fr-FR" sz="3400" dirty="0" smtClean="0">
                <a:solidFill>
                  <a:schemeClr val="tx1"/>
                </a:solidFill>
              </a:rPr>
              <a:t>Est-ce que le message est joyeux ou triste?</a:t>
            </a:r>
            <a:endParaRPr lang="fr-FR" sz="3400" dirty="0" smtClean="0">
              <a:solidFill>
                <a:schemeClr val="tx1"/>
              </a:solidFill>
            </a:endParaRPr>
          </a:p>
          <a:p>
            <a:pPr marL="0" indent="0">
              <a:buSzPct val="100000"/>
              <a:buNone/>
            </a:pPr>
            <a:endParaRPr lang="fr-FR" sz="3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659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en-US" sz="6000" b="1" dirty="0" err="1" smtClean="0"/>
              <a:t>Discuter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en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partenaire</a:t>
            </a:r>
            <a:endParaRPr lang="en-US" sz="4800" b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231774" y="4680529"/>
            <a:ext cx="12553951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que Taylor a une vie parfaite.*  Tout le monde pense que Taylor est une fille parfaite.</a:t>
            </a:r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3681555" y="7970983"/>
            <a:ext cx="12553951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vie parfaite = </a:t>
            </a:r>
            <a:r>
              <a:rPr lang="fr-FR" sz="6000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perfect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life</a:t>
            </a:r>
          </a:p>
        </p:txBody>
      </p:sp>
    </p:spTree>
    <p:extLst>
      <p:ext uri="{BB962C8B-B14F-4D97-AF65-F5344CB8AC3E}">
        <p14:creationId xmlns:p14="http://schemas.microsoft.com/office/powerpoint/2010/main" val="5398332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en-US" sz="4800" b="1" dirty="0" smtClean="0"/>
              <a:t>Use the song lyrics to complete each sentence </a:t>
            </a:r>
            <a:r>
              <a:rPr lang="en-US" sz="4800" b="1" dirty="0" smtClean="0"/>
              <a:t>in as many ways as possible…</a:t>
            </a:r>
            <a:endParaRPr lang="en-US" sz="4000" b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0" y="2921000"/>
            <a:ext cx="12553951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qu’elle a une vie parfaite parce que….</a:t>
            </a:r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450849" y="6159500"/>
            <a:ext cx="12553951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numCol="2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a…</a:t>
            </a:r>
          </a:p>
          <a:p>
            <a:pPr algn="just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est…</a:t>
            </a:r>
          </a:p>
          <a:p>
            <a:pPr algn="just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habite…</a:t>
            </a:r>
          </a:p>
          <a:p>
            <a:pPr algn="just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peut…</a:t>
            </a:r>
          </a:p>
        </p:txBody>
      </p:sp>
    </p:spTree>
    <p:extLst>
      <p:ext uri="{BB962C8B-B14F-4D97-AF65-F5344CB8AC3E}">
        <p14:creationId xmlns:p14="http://schemas.microsoft.com/office/powerpoint/2010/main" val="4249769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en-US" sz="4800" b="1" dirty="0" smtClean="0"/>
              <a:t>Story creation:</a:t>
            </a:r>
            <a:br>
              <a:rPr lang="en-US" sz="4800" b="1" dirty="0" smtClean="0"/>
            </a:br>
            <a:r>
              <a:rPr lang="en-US" sz="4800" b="1" dirty="0" smtClean="0"/>
              <a:t>- listen to understand</a:t>
            </a:r>
            <a:br>
              <a:rPr lang="en-US" sz="4800" b="1" dirty="0" smtClean="0"/>
            </a:br>
            <a:r>
              <a:rPr lang="en-US" sz="4800" b="1" dirty="0" smtClean="0"/>
              <a:t>- contribute “good” ideas</a:t>
            </a:r>
            <a:endParaRPr lang="en-US" sz="4000" b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231774" y="4500419"/>
            <a:ext cx="12553951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que Taylor est parfaite, mais Taylor a un secret dont elle est très embarrassée.  Elle ne sait pas…</a:t>
            </a:r>
            <a:endParaRPr lang="fr-FR" sz="6000" b="1" cap="none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5458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en-US" sz="4800" b="1" dirty="0" smtClean="0"/>
              <a:t>Story creation:</a:t>
            </a:r>
            <a:br>
              <a:rPr lang="en-US" sz="4800" b="1" dirty="0" smtClean="0"/>
            </a:br>
            <a:r>
              <a:rPr lang="en-US" sz="4800" b="1" dirty="0" smtClean="0"/>
              <a:t>- listen to understand</a:t>
            </a:r>
            <a:br>
              <a:rPr lang="en-US" sz="4800" b="1" dirty="0" smtClean="0"/>
            </a:br>
            <a:r>
              <a:rPr lang="en-US" sz="4800" b="1" dirty="0" smtClean="0"/>
              <a:t>- contribute “good” ideas</a:t>
            </a:r>
            <a:endParaRPr lang="en-US" sz="4000" b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1603375" y="5082310"/>
            <a:ext cx="1123978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va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fr-FR" sz="6000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goes</a:t>
            </a:r>
            <a:endParaRPr lang="fr-FR" sz="6000" b="1" cap="none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rit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fr-FR" sz="6000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laughs</a:t>
            </a:r>
            <a:endParaRPr lang="fr-FR" sz="6000" b="1" cap="none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besoin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fr-FR" sz="6000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needs</a:t>
            </a:r>
            <a:endParaRPr lang="fr-FR" sz="6000" b="1" cap="none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peut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FR" sz="6000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fr-FR" sz="6000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able to</a:t>
            </a:r>
          </a:p>
          <a:p>
            <a:pPr algn="l" hangingPunct="1"/>
            <a:r>
              <a:rPr lang="fr-FR" sz="6000" b="1" cap="none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sait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FR" sz="6000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knows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600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sz="600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4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(a </a:t>
            </a:r>
            <a:r>
              <a:rPr lang="fr-FR" sz="4000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fact</a:t>
            </a:r>
            <a:r>
              <a:rPr lang="fr-FR" sz="4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or how to do </a:t>
            </a:r>
            <a:r>
              <a:rPr lang="fr-FR" sz="4000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something</a:t>
            </a:r>
            <a:r>
              <a:rPr lang="fr-FR" sz="4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fr-FR" sz="6000" b="1" cap="none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5771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en-US" sz="4800" b="1" dirty="0" smtClean="0"/>
              <a:t>PICTURE DICTIONARY</a:t>
            </a:r>
            <a:endParaRPr lang="en-US" sz="4000" b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1603375" y="5082310"/>
            <a:ext cx="1123978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rit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FR" sz="6000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laughs</a:t>
            </a:r>
            <a:endParaRPr lang="fr-FR" sz="6000" b="1" cap="none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peut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FR" sz="6000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fr-FR" sz="6000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able to</a:t>
            </a:r>
          </a:p>
          <a:p>
            <a:pPr algn="l" hangingPunct="1">
              <a:lnSpc>
                <a:spcPct val="150000"/>
              </a:lnSpc>
            </a:pPr>
            <a:r>
              <a:rPr lang="fr-FR" sz="6000" b="1" cap="none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sait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FR" sz="6000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knows</a:t>
            </a:r>
            <a:r>
              <a:rPr lang="fr-FR" sz="6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600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sz="600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4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(a </a:t>
            </a:r>
            <a:r>
              <a:rPr lang="fr-FR" sz="4000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fact</a:t>
            </a:r>
            <a:r>
              <a:rPr lang="fr-FR" sz="4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or how to do </a:t>
            </a:r>
            <a:r>
              <a:rPr lang="fr-FR" sz="4000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something</a:t>
            </a:r>
            <a:r>
              <a:rPr lang="fr-FR" sz="4000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fr-FR" sz="6000" b="1" cap="none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7694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</TotalTime>
  <Words>231</Words>
  <Application>Microsoft Office PowerPoint</Application>
  <PresentationFormat>Custom</PresentationFormat>
  <Paragraphs>35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Futura Condensed</vt:lpstr>
      <vt:lpstr>Gill Sans</vt:lpstr>
      <vt:lpstr>Lucida Grande</vt:lpstr>
      <vt:lpstr>White</vt:lpstr>
      <vt:lpstr>LA CLOCHETTE Fill in the blanks using the words below</vt:lpstr>
      <vt:lpstr>“Je veux” par Zaz</vt:lpstr>
      <vt:lpstr>“Je veux” par Zaz</vt:lpstr>
      <vt:lpstr>Discuter en partenaire</vt:lpstr>
      <vt:lpstr>Use the song lyrics to complete each sentence in as many ways as possible…</vt:lpstr>
      <vt:lpstr>Story creation: - listen to understand - contribute “good” ideas</vt:lpstr>
      <vt:lpstr>Story creation: - listen to understand - contribute “good” ideas</vt:lpstr>
      <vt:lpstr>PICTURE DICTIONARY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39</cp:revision>
  <dcterms:modified xsi:type="dcterms:W3CDTF">2017-03-09T13:27:59Z</dcterms:modified>
</cp:coreProperties>
</file>